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;p14" descr="Google Shape;10;p14"/>
          <p:cNvPicPr>
            <a:picLocks noChangeAspect="1"/>
          </p:cNvPicPr>
          <p:nvPr/>
        </p:nvPicPr>
        <p:blipFill>
          <a:blip r:embed="rId2"/>
          <a:srcRect b="4508"/>
          <a:stretch>
            <a:fillRect/>
          </a:stretch>
        </p:blipFill>
        <p:spPr>
          <a:xfrm>
            <a:off x="0" y="-1"/>
            <a:ext cx="12192000" cy="689956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389090" y="1935163"/>
            <a:ext cx="4525819" cy="2387601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81964" y="4479490"/>
            <a:ext cx="6132946" cy="1655763"/>
          </a:xfrm>
          <a:prstGeom prst="rect">
            <a:avLst/>
          </a:prstGeom>
        </p:spPr>
        <p:txBody>
          <a:bodyPr/>
          <a:lstStyle>
            <a:lvl1pPr marL="406400" indent="-3556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406400" indent="1270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406400" indent="6096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406400" indent="10795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406400" indent="15367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53" y="6485533"/>
            <a:ext cx="379192" cy="367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5;p15" descr="Google Shape;15;p15"/>
          <p:cNvPicPr>
            <a:picLocks noChangeAspect="1"/>
          </p:cNvPicPr>
          <p:nvPr/>
        </p:nvPicPr>
        <p:blipFill>
          <a:blip r:embed="rId2"/>
          <a:srcRect t="5804"/>
          <a:stretch>
            <a:fillRect/>
          </a:stretch>
        </p:blipFill>
        <p:spPr>
          <a:xfrm>
            <a:off x="0" y="9235"/>
            <a:ext cx="12268200" cy="684876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3" y="6511818"/>
            <a:ext cx="379192" cy="367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1;p13" descr="Google Shape;11;p13"/>
          <p:cNvPicPr>
            <a:picLocks noChangeAspect="1"/>
          </p:cNvPicPr>
          <p:nvPr/>
        </p:nvPicPr>
        <p:blipFill>
          <a:blip r:embed="rId2"/>
          <a:srcRect b="4508"/>
          <a:stretch>
            <a:fillRect/>
          </a:stretch>
        </p:blipFill>
        <p:spPr>
          <a:xfrm>
            <a:off x="0" y="-1"/>
            <a:ext cx="12192000" cy="689956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7389090" y="1935163"/>
            <a:ext cx="4525820" cy="2387602"/>
          </a:xfrm>
          <a:prstGeom prst="rect">
            <a:avLst/>
          </a:prstGeom>
        </p:spPr>
        <p:txBody>
          <a:bodyPr lIns="45675" tIns="45675" rIns="45675" bIns="45675" anchor="b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81964" y="4479490"/>
            <a:ext cx="6132946" cy="1655764"/>
          </a:xfrm>
          <a:prstGeom prst="rect">
            <a:avLst/>
          </a:prstGeom>
        </p:spPr>
        <p:txBody>
          <a:bodyPr lIns="45675" tIns="45675" rIns="45675" bIns="45675"/>
          <a:lstStyle>
            <a:lvl1pPr marL="228600" indent="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228600" indent="4572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228600" indent="9144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228600" indent="13716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228600" indent="1828800"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6545" y="6580318"/>
            <a:ext cx="273617" cy="264215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Picture 6"/>
          <p:cNvPicPr>
            <a:picLocks noChangeAspect="1"/>
          </p:cNvPicPr>
          <p:nvPr/>
        </p:nvPicPr>
        <p:blipFill>
          <a:blip r:embed="rId2"/>
          <a:srcRect t="5804"/>
          <a:stretch>
            <a:fillRect/>
          </a:stretch>
        </p:blipFill>
        <p:spPr>
          <a:xfrm>
            <a:off x="0" y="-1"/>
            <a:ext cx="12268200" cy="684876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Title 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/>
          <a:p>
            <a:r>
              <a:t>Slide Title E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</a:lvl1pPr>
            <a:lvl2pPr marL="723900" indent="-266700">
              <a:buClrTx/>
              <a:buSzPct val="100000"/>
            </a:lvl2pPr>
            <a:lvl3pPr marL="1234439" indent="-320039">
              <a:buClrTx/>
              <a:buSzPct val="100000"/>
            </a:lvl3pPr>
            <a:lvl4pPr marL="1727200" indent="-355600">
              <a:buClrTx/>
              <a:buSzPct val="100000"/>
            </a:lvl4pPr>
            <a:lvl5pPr marL="2184400" indent="-355600">
              <a:buClrTx/>
              <a:buSzPct val="100000"/>
            </a:lvl5pPr>
          </a:lstStyle>
          <a:p>
            <a:r>
              <a:t>First-level 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Google Shape;28;p17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Google Shape;35;p18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3" name="Google Shape;36;p18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Google Shape;37;p18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53;p21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8" name="Google Shape;59;p2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6" cy="333048"/>
          </a:xfrm>
          <a:prstGeom prst="rect">
            <a:avLst/>
          </a:prstGeom>
        </p:spPr>
        <p:txBody>
          <a:bodyPr lIns="45699" tIns="45699" rIns="45699" bIns="45699"/>
          <a:lstStyle>
            <a:lvl1pPr algn="l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5" descr="Google Shape;15;p15"/>
          <p:cNvPicPr>
            <a:picLocks noChangeAspect="1"/>
          </p:cNvPicPr>
          <p:nvPr/>
        </p:nvPicPr>
        <p:blipFill>
          <a:blip r:embed="rId16"/>
          <a:srcRect t="5804"/>
          <a:stretch>
            <a:fillRect/>
          </a:stretch>
        </p:blipFill>
        <p:spPr>
          <a:xfrm>
            <a:off x="0" y="9235"/>
            <a:ext cx="12268200" cy="68487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24047" y="6460133"/>
            <a:ext cx="379192" cy="3679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>
            <a:sp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1B285E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80;p1"/>
          <p:cNvSpPr txBox="1">
            <a:spLocks noGrp="1"/>
          </p:cNvSpPr>
          <p:nvPr>
            <p:ph type="ctrTitle"/>
          </p:nvPr>
        </p:nvSpPr>
        <p:spPr>
          <a:xfrm>
            <a:off x="6463862" y="1935163"/>
            <a:ext cx="5451048" cy="2387601"/>
          </a:xfrm>
          <a:prstGeom prst="rect">
            <a:avLst/>
          </a:prstGeom>
        </p:spPr>
        <p:txBody>
          <a:bodyPr/>
          <a:lstStyle/>
          <a:p>
            <a:r>
              <a:t>Data-Moderate Research</a:t>
            </a:r>
          </a:p>
        </p:txBody>
      </p:sp>
      <p:sp>
        <p:nvSpPr>
          <p:cNvPr id="148" name="Google Shape;81;p1"/>
          <p:cNvSpPr txBox="1">
            <a:spLocks noGrp="1"/>
          </p:cNvSpPr>
          <p:nvPr>
            <p:ph type="subTitle" sz="quarter" idx="1"/>
          </p:nvPr>
        </p:nvSpPr>
        <p:spPr>
          <a:xfrm>
            <a:off x="4014951" y="4479490"/>
            <a:ext cx="7899901" cy="16557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t>Dr. Laure Zanna, Professor at NYU</a:t>
            </a:r>
          </a:p>
          <a:p>
            <a:pPr marL="0" indent="0"/>
            <a:r>
              <a:t>Dr. Carl Vondrick, Asst. Professor at Columbia</a:t>
            </a:r>
          </a:p>
          <a:p>
            <a:pPr marL="0" indent="0"/>
            <a:r>
              <a:t>Research Co-Directors</a:t>
            </a:r>
          </a:p>
        </p:txBody>
      </p:sp>
      <p:sp>
        <p:nvSpPr>
          <p:cNvPr id="149" name="Google Shape;82;p1"/>
          <p:cNvSpPr txBox="1">
            <a:spLocks noGrp="1"/>
          </p:cNvSpPr>
          <p:nvPr>
            <p:ph type="sldNum" sz="quarter" idx="2"/>
          </p:nvPr>
        </p:nvSpPr>
        <p:spPr>
          <a:xfrm>
            <a:off x="105874" y="64855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chmidt &amp; Lipson, Science, 2009"/>
          <p:cNvSpPr txBox="1"/>
          <p:nvPr/>
        </p:nvSpPr>
        <p:spPr>
          <a:xfrm>
            <a:off x="462334" y="6549742"/>
            <a:ext cx="344586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Schmidt &amp; </a:t>
            </a:r>
            <a:r>
              <a:rPr u="sng"/>
              <a:t>Lipson</a:t>
            </a:r>
            <a:r>
              <a:t>, Science, 2009 </a:t>
            </a:r>
          </a:p>
        </p:txBody>
      </p:sp>
      <p:sp>
        <p:nvSpPr>
          <p:cNvPr id="231" name="Google Shape;137;g965585b2d4_1_25"/>
          <p:cNvSpPr txBox="1">
            <a:spLocks noGrp="1"/>
          </p:cNvSpPr>
          <p:nvPr>
            <p:ph type="sldNum" sz="quarter" idx="2"/>
          </p:nvPr>
        </p:nvSpPr>
        <p:spPr>
          <a:xfrm>
            <a:off x="8043" y="6511818"/>
            <a:ext cx="379192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32" name="Google Shape;133;g965585b2d4_1_25"/>
          <p:cNvSpPr txBox="1">
            <a:spLocks noGrp="1"/>
          </p:cNvSpPr>
          <p:nvPr>
            <p:ph type="title"/>
          </p:nvPr>
        </p:nvSpPr>
        <p:spPr>
          <a:xfrm>
            <a:off x="1249910" y="-234338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Learning governing equations from data</a:t>
            </a:r>
          </a:p>
        </p:txBody>
      </p:sp>
      <p:sp>
        <p:nvSpPr>
          <p:cNvPr id="233" name="Conservations, symmetries &amp; invariants"/>
          <p:cNvSpPr txBox="1">
            <a:spLocks noGrp="1"/>
          </p:cNvSpPr>
          <p:nvPr>
            <p:ph type="body" sz="quarter" idx="1"/>
          </p:nvPr>
        </p:nvSpPr>
        <p:spPr>
          <a:xfrm>
            <a:off x="174269" y="856254"/>
            <a:ext cx="9600568" cy="599670"/>
          </a:xfrm>
          <a:prstGeom prst="rect">
            <a:avLst/>
          </a:prstGeom>
        </p:spPr>
        <p:txBody>
          <a:bodyPr/>
          <a:lstStyle>
            <a:lvl1pPr marL="280736" indent="-280736">
              <a:buClrTx/>
              <a:buSzPct val="100000"/>
              <a:buFontTx/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Conservations, symmetries &amp; invariants</a:t>
            </a:r>
          </a:p>
        </p:txBody>
      </p:sp>
      <p:grpSp>
        <p:nvGrpSpPr>
          <p:cNvPr id="245" name="Group"/>
          <p:cNvGrpSpPr/>
          <p:nvPr/>
        </p:nvGrpSpPr>
        <p:grpSpPr>
          <a:xfrm>
            <a:off x="287964" y="1369032"/>
            <a:ext cx="12439494" cy="2638376"/>
            <a:chOff x="0" y="0"/>
            <a:chExt cx="12439492" cy="2638374"/>
          </a:xfrm>
        </p:grpSpPr>
        <p:grpSp>
          <p:nvGrpSpPr>
            <p:cNvPr id="243" name="Group"/>
            <p:cNvGrpSpPr/>
            <p:nvPr/>
          </p:nvGrpSpPr>
          <p:grpSpPr>
            <a:xfrm>
              <a:off x="0" y="0"/>
              <a:ext cx="12439493" cy="2309659"/>
              <a:chOff x="0" y="0"/>
              <a:chExt cx="12439492" cy="2309658"/>
            </a:xfrm>
          </p:grpSpPr>
          <p:grpSp>
            <p:nvGrpSpPr>
              <p:cNvPr id="237" name="Group"/>
              <p:cNvGrpSpPr/>
              <p:nvPr/>
            </p:nvGrpSpPr>
            <p:grpSpPr>
              <a:xfrm>
                <a:off x="5767640" y="0"/>
                <a:ext cx="6671853" cy="1335048"/>
                <a:chOff x="0" y="0"/>
                <a:chExt cx="6671851" cy="1335047"/>
              </a:xfrm>
            </p:grpSpPr>
            <p:pic>
              <p:nvPicPr>
                <p:cNvPr id="234" name="Screen Shot 2020-09-13 at 12.12.51 PM.png" descr="Screen Shot 2020-09-13 at 12.12.51 PM.png"/>
                <p:cNvPicPr>
                  <a:picLocks noChangeAspect="1"/>
                </p:cNvPicPr>
                <p:nvPr/>
              </p:nvPicPr>
              <p:blipFill>
                <a:blip r:embed="rId3"/>
                <a:srcRect l="71529" b="77457"/>
                <a:stretch>
                  <a:fillRect/>
                </a:stretch>
              </p:blipFill>
              <p:spPr>
                <a:xfrm>
                  <a:off x="0" y="0"/>
                  <a:ext cx="2802674" cy="129091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5" name="Screen Shot 2020-09-13 at 12.12.51 PM.png" descr="Screen Shot 2020-09-13 at 12.12.51 PM.png"/>
                <p:cNvPicPr>
                  <a:picLocks noChangeAspect="1"/>
                </p:cNvPicPr>
                <p:nvPr/>
              </p:nvPicPr>
              <p:blipFill>
                <a:blip r:embed="rId3"/>
                <a:srcRect l="71529" t="22011" b="72135"/>
                <a:stretch>
                  <a:fillRect/>
                </a:stretch>
              </p:blipFill>
              <p:spPr>
                <a:xfrm>
                  <a:off x="1723772" y="959716"/>
                  <a:ext cx="2802674" cy="33519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6" name="Screen Shot 2020-09-13 at 12.12.51 PM.png" descr="Screen Shot 2020-09-13 at 12.12.51 PM.png"/>
                <p:cNvPicPr>
                  <a:picLocks noChangeAspect="1"/>
                </p:cNvPicPr>
                <p:nvPr/>
              </p:nvPicPr>
              <p:blipFill>
                <a:blip r:embed="rId3"/>
                <a:srcRect l="77293" t="27246" b="66110"/>
                <a:stretch>
                  <a:fillRect/>
                </a:stretch>
              </p:blipFill>
              <p:spPr>
                <a:xfrm>
                  <a:off x="4436641" y="954609"/>
                  <a:ext cx="2235211" cy="3804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238" name="Screen Shot 2020-09-13 at 12.12.51 PM.png" descr="Screen Shot 2020-09-13 at 12.12.51 PM.png"/>
              <p:cNvPicPr>
                <a:picLocks noChangeAspect="1"/>
              </p:cNvPicPr>
              <p:nvPr/>
            </p:nvPicPr>
            <p:blipFill>
              <a:blip r:embed="rId3"/>
              <a:srcRect l="35538" t="68692" r="58083" b="25769"/>
              <a:stretch>
                <a:fillRect/>
              </a:stretch>
            </p:blipFill>
            <p:spPr>
              <a:xfrm>
                <a:off x="5795586" y="933511"/>
                <a:ext cx="431707" cy="2180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2" name="Group"/>
              <p:cNvGrpSpPr/>
              <p:nvPr/>
            </p:nvGrpSpPr>
            <p:grpSpPr>
              <a:xfrm>
                <a:off x="0" y="135520"/>
                <a:ext cx="5783071" cy="2174139"/>
                <a:chOff x="0" y="0"/>
                <a:chExt cx="5783070" cy="2174137"/>
              </a:xfrm>
            </p:grpSpPr>
            <p:pic>
              <p:nvPicPr>
                <p:cNvPr id="239" name="Screen Shot 2020-09-13 at 12.12.51 PM.png" descr="Screen Shot 2020-09-13 at 12.12.51 PM.png"/>
                <p:cNvPicPr>
                  <a:picLocks noChangeAspect="1"/>
                </p:cNvPicPr>
                <p:nvPr/>
              </p:nvPicPr>
              <p:blipFill>
                <a:blip r:embed="rId3"/>
                <a:srcRect l="28470" r="29738" b="53788"/>
                <a:stretch>
                  <a:fillRect/>
                </a:stretch>
              </p:blipFill>
              <p:spPr>
                <a:xfrm>
                  <a:off x="0" y="0"/>
                  <a:ext cx="3379809" cy="21741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0" name="Screen Shot 2020-09-13 at 12.12.51 PM.png" descr="Screen Shot 2020-09-13 at 12.12.51 PM.png"/>
                <p:cNvPicPr>
                  <a:picLocks noChangeAspect="1"/>
                </p:cNvPicPr>
                <p:nvPr/>
              </p:nvPicPr>
              <p:blipFill>
                <a:blip r:embed="rId3"/>
                <a:srcRect l="41698" t="50974" r="37258"/>
                <a:stretch>
                  <a:fillRect/>
                </a:stretch>
              </p:blipFill>
              <p:spPr>
                <a:xfrm>
                  <a:off x="4275957" y="65755"/>
                  <a:ext cx="1507114" cy="20426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1" name="Screen Shot 2020-09-13 at 12.12.51 PM.png" descr="Screen Shot 2020-09-13 at 12.12.51 PM.png"/>
                <p:cNvPicPr>
                  <a:picLocks noChangeAspect="1"/>
                </p:cNvPicPr>
                <p:nvPr/>
              </p:nvPicPr>
              <p:blipFill>
                <a:blip r:embed="rId3"/>
                <a:srcRect l="35538" t="68692" r="58083" b="25769"/>
                <a:stretch>
                  <a:fillRect/>
                </a:stretch>
              </p:blipFill>
              <p:spPr>
                <a:xfrm>
                  <a:off x="3748877" y="820825"/>
                  <a:ext cx="456805" cy="23074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244" name="Google Shape;133;g965585b2d4_1_25"/>
            <p:cNvSpPr txBox="1"/>
            <p:nvPr/>
          </p:nvSpPr>
          <p:spPr>
            <a:xfrm>
              <a:off x="3863548" y="1051240"/>
              <a:ext cx="2770849" cy="1587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rmAutofit/>
            </a:bodyPr>
            <a:lstStyle>
              <a:lvl1pPr>
                <a:lnSpc>
                  <a:spcPct val="120000"/>
                </a:lnSpc>
                <a:defRPr sz="1800">
                  <a:solidFill>
                    <a:schemeClr val="accent1">
                      <a:satOff val="-19091"/>
                      <a:lumOff val="-11921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symbolic regression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udy et al, Science Advances, 2017"/>
          <p:cNvSpPr txBox="1"/>
          <p:nvPr/>
        </p:nvSpPr>
        <p:spPr>
          <a:xfrm>
            <a:off x="512087" y="6549743"/>
            <a:ext cx="367040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Rudy et al, Science Advances, 2017</a:t>
            </a:r>
          </a:p>
        </p:txBody>
      </p:sp>
      <p:sp>
        <p:nvSpPr>
          <p:cNvPr id="250" name="Google Shape;137;g965585b2d4_1_25"/>
          <p:cNvSpPr txBox="1">
            <a:spLocks noGrp="1"/>
          </p:cNvSpPr>
          <p:nvPr>
            <p:ph type="sldNum" sz="quarter" idx="2"/>
          </p:nvPr>
        </p:nvSpPr>
        <p:spPr>
          <a:xfrm>
            <a:off x="20296" y="6511818"/>
            <a:ext cx="366939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51" name="Conservations, symmetries &amp; invariants"/>
          <p:cNvSpPr txBox="1">
            <a:spLocks noGrp="1"/>
          </p:cNvSpPr>
          <p:nvPr>
            <p:ph type="body" sz="quarter" idx="1"/>
          </p:nvPr>
        </p:nvSpPr>
        <p:spPr>
          <a:xfrm>
            <a:off x="174269" y="856254"/>
            <a:ext cx="9600568" cy="599670"/>
          </a:xfrm>
          <a:prstGeom prst="rect">
            <a:avLst/>
          </a:prstGeom>
        </p:spPr>
        <p:txBody>
          <a:bodyPr/>
          <a:lstStyle>
            <a:lvl1pPr marL="280736" indent="-280736">
              <a:buClrTx/>
              <a:buSzPct val="100000"/>
              <a:buFontTx/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Conservations, symmetries &amp; invariants</a:t>
            </a:r>
          </a:p>
        </p:txBody>
      </p:sp>
      <p:sp>
        <p:nvSpPr>
          <p:cNvPr id="252" name="Learning complex time-evolution of known systems"/>
          <p:cNvSpPr txBox="1"/>
          <p:nvPr/>
        </p:nvSpPr>
        <p:spPr>
          <a:xfrm>
            <a:off x="174269" y="1661984"/>
            <a:ext cx="9600568" cy="10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Learning complex time-evolution of known systems </a:t>
            </a:r>
          </a:p>
        </p:txBody>
      </p:sp>
      <p:grpSp>
        <p:nvGrpSpPr>
          <p:cNvPr id="258" name="Group"/>
          <p:cNvGrpSpPr/>
          <p:nvPr/>
        </p:nvGrpSpPr>
        <p:grpSpPr>
          <a:xfrm>
            <a:off x="385729" y="2433546"/>
            <a:ext cx="11093746" cy="3163976"/>
            <a:chOff x="0" y="0"/>
            <a:chExt cx="11093744" cy="3163975"/>
          </a:xfrm>
        </p:grpSpPr>
        <p:grpSp>
          <p:nvGrpSpPr>
            <p:cNvPr id="256" name="Group"/>
            <p:cNvGrpSpPr/>
            <p:nvPr/>
          </p:nvGrpSpPr>
          <p:grpSpPr>
            <a:xfrm>
              <a:off x="0" y="0"/>
              <a:ext cx="11093745" cy="3163976"/>
              <a:chOff x="0" y="0"/>
              <a:chExt cx="11093744" cy="3163975"/>
            </a:xfrm>
          </p:grpSpPr>
          <p:pic>
            <p:nvPicPr>
              <p:cNvPr id="253" name="Screen Shot 2020-09-13 at 12.12.51 PM.png" descr="Screen Shot 2020-09-13 at 12.12.51 PM.png"/>
              <p:cNvPicPr>
                <a:picLocks noChangeAspect="1"/>
              </p:cNvPicPr>
              <p:nvPr/>
            </p:nvPicPr>
            <p:blipFill>
              <a:blip r:embed="rId3"/>
              <a:srcRect t="50974"/>
              <a:stretch>
                <a:fillRect/>
              </a:stretch>
            </p:blipFill>
            <p:spPr>
              <a:xfrm>
                <a:off x="0" y="0"/>
                <a:ext cx="11093745" cy="316397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4" name="Screen Shot 2020-09-13 at 12.12.51 PM.png" descr="Screen Shot 2020-09-13 at 12.12.51 PM.png"/>
              <p:cNvPicPr>
                <a:picLocks noChangeAspect="1"/>
              </p:cNvPicPr>
              <p:nvPr/>
            </p:nvPicPr>
            <p:blipFill>
              <a:blip r:embed="rId3"/>
              <a:srcRect l="35538" t="68692" r="58083" b="25769"/>
              <a:stretch>
                <a:fillRect/>
              </a:stretch>
            </p:blipFill>
            <p:spPr>
              <a:xfrm>
                <a:off x="3692835" y="1016978"/>
                <a:ext cx="1018899" cy="514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5" name="Screen Shot 2020-09-13 at 12.12.51 PM.png" descr="Screen Shot 2020-09-13 at 12.12.51 PM.png"/>
              <p:cNvPicPr>
                <a:picLocks noChangeAspect="1"/>
              </p:cNvPicPr>
              <p:nvPr/>
            </p:nvPicPr>
            <p:blipFill>
              <a:blip r:embed="rId3"/>
              <a:srcRect l="35538" t="68692" r="58083" b="25769"/>
              <a:stretch>
                <a:fillRect/>
              </a:stretch>
            </p:blipFill>
            <p:spPr>
              <a:xfrm>
                <a:off x="7138533" y="1016978"/>
                <a:ext cx="1018899" cy="5146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57" name="Google Shape;133;g965585b2d4_1_25"/>
            <p:cNvSpPr txBox="1"/>
            <p:nvPr/>
          </p:nvSpPr>
          <p:spPr>
            <a:xfrm>
              <a:off x="4608926" y="1373269"/>
              <a:ext cx="2627937" cy="1505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rmAutofit/>
            </a:bodyPr>
            <a:lstStyle>
              <a:lvl1pPr>
                <a:lnSpc>
                  <a:spcPct val="120000"/>
                </a:lnSpc>
                <a:defRPr sz="1800">
                  <a:solidFill>
                    <a:schemeClr val="accent1">
                      <a:satOff val="-19091"/>
                      <a:lumOff val="-11921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sparse regression</a:t>
              </a:r>
            </a:p>
          </p:txBody>
        </p:sp>
      </p:grpSp>
      <p:sp>
        <p:nvSpPr>
          <p:cNvPr id="259" name="Google Shape;133;g965585b2d4_1_25"/>
          <p:cNvSpPr txBox="1">
            <a:spLocks noGrp="1"/>
          </p:cNvSpPr>
          <p:nvPr>
            <p:ph type="title"/>
          </p:nvPr>
        </p:nvSpPr>
        <p:spPr>
          <a:xfrm>
            <a:off x="1249910" y="-234338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Learning governing equations from data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Zanna &amp; Bolton, 2020"/>
          <p:cNvSpPr txBox="1"/>
          <p:nvPr/>
        </p:nvSpPr>
        <p:spPr>
          <a:xfrm>
            <a:off x="524918" y="6549918"/>
            <a:ext cx="2322612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u="sng"/>
              <a:t>Zanna</a:t>
            </a:r>
            <a:r>
              <a:t> &amp; Bolton, 2020 </a:t>
            </a:r>
          </a:p>
        </p:txBody>
      </p:sp>
      <p:sp>
        <p:nvSpPr>
          <p:cNvPr id="264" name="Google Shape;137;g965585b2d4_1_25"/>
          <p:cNvSpPr txBox="1">
            <a:spLocks noGrp="1"/>
          </p:cNvSpPr>
          <p:nvPr>
            <p:ph type="sldNum" sz="quarter" idx="2"/>
          </p:nvPr>
        </p:nvSpPr>
        <p:spPr>
          <a:xfrm>
            <a:off x="8043" y="6511818"/>
            <a:ext cx="379192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5" name="Conservations, symmetries &amp; invariants"/>
          <p:cNvSpPr txBox="1">
            <a:spLocks noGrp="1"/>
          </p:cNvSpPr>
          <p:nvPr>
            <p:ph type="body" sz="quarter" idx="1"/>
          </p:nvPr>
        </p:nvSpPr>
        <p:spPr>
          <a:xfrm>
            <a:off x="174269" y="856254"/>
            <a:ext cx="9600568" cy="599670"/>
          </a:xfrm>
          <a:prstGeom prst="rect">
            <a:avLst/>
          </a:prstGeom>
        </p:spPr>
        <p:txBody>
          <a:bodyPr/>
          <a:lstStyle>
            <a:lvl1pPr marL="280736" indent="-280736">
              <a:buClrTx/>
              <a:buSzPct val="100000"/>
              <a:buFontTx/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Conservations, symmetries &amp; invariants</a:t>
            </a:r>
          </a:p>
        </p:txBody>
      </p:sp>
      <p:sp>
        <p:nvSpPr>
          <p:cNvPr id="266" name="Learning complex time-evolution of known systems"/>
          <p:cNvSpPr txBox="1"/>
          <p:nvPr/>
        </p:nvSpPr>
        <p:spPr>
          <a:xfrm>
            <a:off x="174269" y="1661984"/>
            <a:ext cx="9600568" cy="106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Learning complex time-evolution of known systems </a:t>
            </a:r>
          </a:p>
        </p:txBody>
      </p:sp>
      <p:sp>
        <p:nvSpPr>
          <p:cNvPr id="267" name="Unknown processes"/>
          <p:cNvSpPr txBox="1"/>
          <p:nvPr/>
        </p:nvSpPr>
        <p:spPr>
          <a:xfrm>
            <a:off x="182452" y="2075396"/>
            <a:ext cx="9408496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/>
            </a:pPr>
            <a:endParaRPr/>
          </a:p>
          <a:p>
            <a:pPr marL="280736" indent="-280736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Unknown processes</a:t>
            </a:r>
          </a:p>
        </p:txBody>
      </p:sp>
      <p:grpSp>
        <p:nvGrpSpPr>
          <p:cNvPr id="284" name="Group"/>
          <p:cNvGrpSpPr/>
          <p:nvPr/>
        </p:nvGrpSpPr>
        <p:grpSpPr>
          <a:xfrm>
            <a:off x="81962" y="3715993"/>
            <a:ext cx="12104276" cy="2037155"/>
            <a:chOff x="0" y="0"/>
            <a:chExt cx="12104274" cy="2037154"/>
          </a:xfrm>
        </p:grpSpPr>
        <p:pic>
          <p:nvPicPr>
            <p:cNvPr id="268" name="Fig1A.pdf" descr="Fig1A.pdf"/>
            <p:cNvPicPr>
              <a:picLocks noChangeAspect="1"/>
            </p:cNvPicPr>
            <p:nvPr/>
          </p:nvPicPr>
          <p:blipFill>
            <a:blip r:embed="rId3"/>
            <a:srcRect l="50852" t="67605" r="19201" b="4494"/>
            <a:stretch>
              <a:fillRect/>
            </a:stretch>
          </p:blipFill>
          <p:spPr>
            <a:xfrm>
              <a:off x="3872785" y="34556"/>
              <a:ext cx="2572692" cy="1493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Screen Shot 2020-09-13 at 12.12.51 PM.png" descr="Screen Shot 2020-09-13 at 12.12.51 PM.png"/>
            <p:cNvPicPr>
              <a:picLocks noChangeAspect="1"/>
            </p:cNvPicPr>
            <p:nvPr/>
          </p:nvPicPr>
          <p:blipFill>
            <a:blip r:embed="rId4"/>
            <a:srcRect l="44315" t="50974" r="38214"/>
            <a:stretch>
              <a:fillRect/>
            </a:stretch>
          </p:blipFill>
          <p:spPr>
            <a:xfrm>
              <a:off x="2458442" y="67270"/>
              <a:ext cx="1087260" cy="17749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Fig1B.pdf" descr="Fig1B.pdf"/>
            <p:cNvPicPr>
              <a:picLocks noChangeAspect="1"/>
            </p:cNvPicPr>
            <p:nvPr/>
          </p:nvPicPr>
          <p:blipFill>
            <a:blip r:embed="rId5"/>
            <a:srcRect l="2914" t="32386" r="82575" b="5152"/>
            <a:stretch>
              <a:fillRect/>
            </a:stretch>
          </p:blipFill>
          <p:spPr>
            <a:xfrm>
              <a:off x="0" y="0"/>
              <a:ext cx="1090741" cy="1909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Google Shape;133;g965585b2d4_1_25"/>
            <p:cNvSpPr txBox="1"/>
            <p:nvPr/>
          </p:nvSpPr>
          <p:spPr>
            <a:xfrm>
              <a:off x="2163033" y="1012154"/>
              <a:ext cx="1789465" cy="102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normAutofit/>
            </a:bodyPr>
            <a:lstStyle>
              <a:lvl1pPr defTabSz="877823">
                <a:lnSpc>
                  <a:spcPct val="120000"/>
                </a:lnSpc>
                <a:defRPr sz="1727">
                  <a:solidFill>
                    <a:schemeClr val="accent1">
                      <a:satOff val="-19091"/>
                      <a:lumOff val="-11921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Baseyian sparse regression</a:t>
              </a:r>
            </a:p>
          </p:txBody>
        </p:sp>
        <p:sp>
          <p:nvSpPr>
            <p:cNvPr id="272" name="Rounded Rectangle"/>
            <p:cNvSpPr/>
            <p:nvPr/>
          </p:nvSpPr>
          <p:spPr>
            <a:xfrm>
              <a:off x="4014531" y="900639"/>
              <a:ext cx="330885" cy="533860"/>
            </a:xfrm>
            <a:prstGeom prst="roundRect">
              <a:avLst>
                <a:gd name="adj" fmla="val 19120"/>
              </a:avLst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Rounded Rectangle"/>
            <p:cNvSpPr/>
            <p:nvPr/>
          </p:nvSpPr>
          <p:spPr>
            <a:xfrm>
              <a:off x="4476820" y="900639"/>
              <a:ext cx="330886" cy="533860"/>
            </a:xfrm>
            <a:prstGeom prst="roundRect">
              <a:avLst>
                <a:gd name="adj" fmla="val 19120"/>
              </a:avLst>
            </a:prstGeom>
            <a:noFill/>
            <a:ln w="508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Rounded Rectangle"/>
            <p:cNvSpPr/>
            <p:nvPr/>
          </p:nvSpPr>
          <p:spPr>
            <a:xfrm>
              <a:off x="4939110" y="900639"/>
              <a:ext cx="330886" cy="533860"/>
            </a:xfrm>
            <a:prstGeom prst="roundRect">
              <a:avLst>
                <a:gd name="adj" fmla="val 19120"/>
              </a:avLst>
            </a:prstGeom>
            <a:noFill/>
            <a:ln w="508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Rounded Rectangle"/>
            <p:cNvSpPr/>
            <p:nvPr/>
          </p:nvSpPr>
          <p:spPr>
            <a:xfrm>
              <a:off x="5411220" y="900639"/>
              <a:ext cx="330885" cy="533860"/>
            </a:xfrm>
            <a:prstGeom prst="roundRect">
              <a:avLst>
                <a:gd name="adj" fmla="val 19120"/>
              </a:avLst>
            </a:prstGeom>
            <a:noFill/>
            <a:ln w="508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Rounded Rectangle"/>
            <p:cNvSpPr/>
            <p:nvPr/>
          </p:nvSpPr>
          <p:spPr>
            <a:xfrm>
              <a:off x="5906085" y="900639"/>
              <a:ext cx="330885" cy="533860"/>
            </a:xfrm>
            <a:prstGeom prst="roundRect">
              <a:avLst>
                <a:gd name="adj" fmla="val 19120"/>
              </a:avLst>
            </a:prstGeom>
            <a:noFill/>
            <a:ln w="508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pic>
          <p:nvPicPr>
            <p:cNvPr id="277" name="Screen Shot 2020-09-13 at 12.12.51 PM.png" descr="Screen Shot 2020-09-13 at 12.12.51 PM.png"/>
            <p:cNvPicPr>
              <a:picLocks noChangeAspect="1"/>
            </p:cNvPicPr>
            <p:nvPr/>
          </p:nvPicPr>
          <p:blipFill>
            <a:blip r:embed="rId4"/>
            <a:srcRect l="35538" t="68692" r="58083" b="25769"/>
            <a:stretch>
              <a:fillRect/>
            </a:stretch>
          </p:blipFill>
          <p:spPr>
            <a:xfrm>
              <a:off x="1210914" y="476627"/>
              <a:ext cx="1206342" cy="609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Screen Shot 2020-09-13 at 12.12.51 PM.png" descr="Screen Shot 2020-09-13 at 12.12.51 PM.png"/>
            <p:cNvPicPr>
              <a:picLocks noChangeAspect="1"/>
            </p:cNvPicPr>
            <p:nvPr/>
          </p:nvPicPr>
          <p:blipFill>
            <a:blip r:embed="rId4"/>
            <a:srcRect l="35538" t="68692" r="58083" b="25769"/>
            <a:stretch>
              <a:fillRect/>
            </a:stretch>
          </p:blipFill>
          <p:spPr>
            <a:xfrm>
              <a:off x="6256608" y="606073"/>
              <a:ext cx="693808" cy="350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age" descr="Image"/>
            <p:cNvPicPr>
              <a:picLocks noChangeAspect="1"/>
            </p:cNvPicPr>
            <p:nvPr/>
          </p:nvPicPr>
          <p:blipFill>
            <a:blip r:embed="rId6"/>
            <a:srcRect l="20201"/>
            <a:stretch>
              <a:fillRect/>
            </a:stretch>
          </p:blipFill>
          <p:spPr>
            <a:xfrm>
              <a:off x="8659709" y="394125"/>
              <a:ext cx="3444566" cy="774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3" name="Group"/>
            <p:cNvGrpSpPr/>
            <p:nvPr/>
          </p:nvGrpSpPr>
          <p:grpSpPr>
            <a:xfrm>
              <a:off x="6912126" y="47256"/>
              <a:ext cx="1658802" cy="1493442"/>
              <a:chOff x="0" y="0"/>
              <a:chExt cx="1658800" cy="1493440"/>
            </a:xfrm>
          </p:grpSpPr>
          <p:pic>
            <p:nvPicPr>
              <p:cNvPr id="280" name="Google Shape;222;g92496edb27_0_24" descr="Google Shape;222;g92496edb27_0_24"/>
              <p:cNvPicPr>
                <a:picLocks noChangeAspect="1"/>
              </p:cNvPicPr>
              <p:nvPr/>
            </p:nvPicPr>
            <p:blipFill>
              <a:blip r:embed="rId7"/>
              <a:srcRect l="43374" t="41708" r="31153" b="23756"/>
              <a:stretch>
                <a:fillRect/>
              </a:stretch>
            </p:blipFill>
            <p:spPr>
              <a:xfrm>
                <a:off x="0" y="0"/>
                <a:ext cx="1658801" cy="14934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1" name="Google Shape;248;g92496edb27_0_24"/>
              <p:cNvSpPr/>
              <p:nvPr/>
            </p:nvSpPr>
            <p:spPr>
              <a:xfrm>
                <a:off x="361006" y="556871"/>
                <a:ext cx="808023" cy="59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2" name="Google Shape;249;g92496edb27_0_24"/>
              <p:cNvSpPr txBox="1"/>
              <p:nvPr/>
            </p:nvSpPr>
            <p:spPr>
              <a:xfrm>
                <a:off x="383851" y="313214"/>
                <a:ext cx="762332" cy="3172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699" tIns="45699" rIns="45699" bIns="45699" numCol="1" anchor="t">
                <a:noAutofit/>
              </a:bodyPr>
              <a:lstStyle>
                <a:lvl1pPr>
                  <a:defRPr b="1">
                    <a:solidFill>
                      <a:srgbClr val="0C343D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r>
                  <a:t>~100km </a:t>
                </a:r>
              </a:p>
            </p:txBody>
          </p:sp>
        </p:grpSp>
      </p:grpSp>
      <p:sp>
        <p:nvSpPr>
          <p:cNvPr id="285" name="Google Shape;133;g965585b2d4_1_25"/>
          <p:cNvSpPr txBox="1">
            <a:spLocks noGrp="1"/>
          </p:cNvSpPr>
          <p:nvPr>
            <p:ph type="title"/>
          </p:nvPr>
        </p:nvSpPr>
        <p:spPr>
          <a:xfrm>
            <a:off x="1249910" y="-234338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Learning governing equations from data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142;p27"/>
          <p:cNvSpPr txBox="1">
            <a:spLocks noGrp="1"/>
          </p:cNvSpPr>
          <p:nvPr>
            <p:ph type="title"/>
          </p:nvPr>
        </p:nvSpPr>
        <p:spPr>
          <a:xfrm>
            <a:off x="71449" y="0"/>
            <a:ext cx="12192001" cy="13257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LEAP will discover equations governing the biological pump</a:t>
            </a:r>
          </a:p>
        </p:txBody>
      </p:sp>
      <p:grpSp>
        <p:nvGrpSpPr>
          <p:cNvPr id="298" name="Group"/>
          <p:cNvGrpSpPr/>
          <p:nvPr/>
        </p:nvGrpSpPr>
        <p:grpSpPr>
          <a:xfrm>
            <a:off x="-32454" y="1341437"/>
            <a:ext cx="12150959" cy="3800158"/>
            <a:chOff x="0" y="0"/>
            <a:chExt cx="12150958" cy="3800157"/>
          </a:xfrm>
        </p:grpSpPr>
        <p:pic>
          <p:nvPicPr>
            <p:cNvPr id="290" name="Google Shape;150;g965585b2d4_0_0" descr="Google Shape;150;g965585b2d4_0_0"/>
            <p:cNvPicPr>
              <a:picLocks noChangeAspect="1"/>
            </p:cNvPicPr>
            <p:nvPr/>
          </p:nvPicPr>
          <p:blipFill>
            <a:blip r:embed="rId3"/>
            <a:srcRect l="35243" t="11138" r="32621" b="78091"/>
            <a:stretch>
              <a:fillRect/>
            </a:stretch>
          </p:blipFill>
          <p:spPr>
            <a:xfrm>
              <a:off x="2906189" y="335455"/>
              <a:ext cx="2089007" cy="441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Artboard 1 copy 48@2x-100.jpg" descr="Artboard 1 copy 48@2x-100.jpg"/>
            <p:cNvPicPr>
              <a:picLocks noChangeAspect="1"/>
            </p:cNvPicPr>
            <p:nvPr/>
          </p:nvPicPr>
          <p:blipFill>
            <a:blip r:embed="rId4"/>
            <a:srcRect l="38199" t="33846" r="38579" b="31786"/>
            <a:stretch>
              <a:fillRect/>
            </a:stretch>
          </p:blipFill>
          <p:spPr>
            <a:xfrm>
              <a:off x="2871702" y="741912"/>
              <a:ext cx="2026666" cy="1778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idea-1880978_1280.jpg" descr="idea-1880978_1280.jpg"/>
            <p:cNvPicPr>
              <a:picLocks/>
            </p:cNvPicPr>
            <p:nvPr/>
          </p:nvPicPr>
          <p:blipFill>
            <a:blip r:embed="rId5"/>
            <a:srcRect l="18521" r="7782"/>
            <a:stretch>
              <a:fillRect/>
            </a:stretch>
          </p:blipFill>
          <p:spPr>
            <a:xfrm>
              <a:off x="9832387" y="754414"/>
              <a:ext cx="2318572" cy="177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Artboard 1 copy 69@2x-100.jpg" descr="Artboard 1 copy 69@2x-100.jpg"/>
            <p:cNvPicPr>
              <a:picLocks noChangeAspect="1"/>
            </p:cNvPicPr>
            <p:nvPr/>
          </p:nvPicPr>
          <p:blipFill>
            <a:blip r:embed="rId6"/>
            <a:srcRect l="18292" t="11833" r="29108" b="18797"/>
            <a:stretch>
              <a:fillRect/>
            </a:stretch>
          </p:blipFill>
          <p:spPr>
            <a:xfrm>
              <a:off x="0" y="338687"/>
              <a:ext cx="2941899" cy="2301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Artboard 1 copy 65@2x-100.jpg" descr="Artboard 1 copy 65@2x-100.jpg"/>
            <p:cNvPicPr>
              <a:picLocks noChangeAspect="1"/>
            </p:cNvPicPr>
            <p:nvPr/>
          </p:nvPicPr>
          <p:blipFill>
            <a:blip r:embed="rId7"/>
            <a:srcRect l="46168" t="51604" r="38037" b="13032"/>
            <a:stretch>
              <a:fillRect/>
            </a:stretch>
          </p:blipFill>
          <p:spPr>
            <a:xfrm>
              <a:off x="6467018" y="0"/>
              <a:ext cx="2186312" cy="2903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5" name="Line"/>
            <p:cNvSpPr/>
            <p:nvPr/>
          </p:nvSpPr>
          <p:spPr>
            <a:xfrm flipV="1">
              <a:off x="3925158" y="2116569"/>
              <a:ext cx="3056201" cy="1683589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pic>
          <p:nvPicPr>
            <p:cNvPr id="296" name="Screen Shot 2020-09-13 at 12.12.51 PM.png" descr="Screen Shot 2020-09-13 at 12.12.51 PM.png"/>
            <p:cNvPicPr>
              <a:picLocks noChangeAspect="1"/>
            </p:cNvPicPr>
            <p:nvPr/>
          </p:nvPicPr>
          <p:blipFill>
            <a:blip r:embed="rId8"/>
            <a:srcRect l="35538" t="68692" r="58083" b="25769"/>
            <a:stretch>
              <a:fillRect/>
            </a:stretch>
          </p:blipFill>
          <p:spPr>
            <a:xfrm>
              <a:off x="5487642" y="1428000"/>
              <a:ext cx="874701" cy="441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Screen Shot 2020-09-13 at 12.12.51 PM.png" descr="Screen Shot 2020-09-13 at 12.12.51 PM.png"/>
            <p:cNvPicPr>
              <a:picLocks noChangeAspect="1"/>
            </p:cNvPicPr>
            <p:nvPr/>
          </p:nvPicPr>
          <p:blipFill>
            <a:blip r:embed="rId8"/>
            <a:srcRect l="35538" t="68692" r="58083" b="25769"/>
            <a:stretch>
              <a:fillRect/>
            </a:stretch>
          </p:blipFill>
          <p:spPr>
            <a:xfrm>
              <a:off x="8753267" y="1428000"/>
              <a:ext cx="874700" cy="441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0" name="Google Shape;133;g965585b2d4_1_25"/>
          <p:cNvSpPr txBox="1"/>
          <p:nvPr/>
        </p:nvSpPr>
        <p:spPr>
          <a:xfrm>
            <a:off x="9828745" y="990156"/>
            <a:ext cx="2314432" cy="13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accent1">
                    <a:satOff val="-19091"/>
                    <a:lumOff val="-11921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Equation for biological pump</a:t>
            </a:r>
          </a:p>
        </p:txBody>
      </p:sp>
      <p:sp>
        <p:nvSpPr>
          <p:cNvPr id="301" name="Google Shape;145;p27"/>
          <p:cNvSpPr txBox="1">
            <a:spLocks noGrp="1"/>
          </p:cNvSpPr>
          <p:nvPr>
            <p:ph type="sldNum" sz="quarter" idx="2"/>
          </p:nvPr>
        </p:nvSpPr>
        <p:spPr>
          <a:xfrm>
            <a:off x="8043" y="6511818"/>
            <a:ext cx="379192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02" name="Group" descr="Group"/>
          <p:cNvPicPr>
            <a:picLocks noChangeAspect="1"/>
          </p:cNvPicPr>
          <p:nvPr/>
        </p:nvPicPr>
        <p:blipFill>
          <a:blip r:embed="rId9"/>
          <a:srcRect l="9846" t="35666" r="69827" b="35666"/>
          <a:stretch>
            <a:fillRect/>
          </a:stretch>
        </p:blipFill>
        <p:spPr>
          <a:xfrm>
            <a:off x="1614560" y="4325007"/>
            <a:ext cx="1898200" cy="1630675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ransfer learning"/>
          <p:cNvSpPr txBox="1">
            <a:spLocks noGrp="1"/>
          </p:cNvSpPr>
          <p:nvPr>
            <p:ph type="body" sz="quarter" idx="1"/>
          </p:nvPr>
        </p:nvSpPr>
        <p:spPr>
          <a:xfrm>
            <a:off x="4145096" y="4983592"/>
            <a:ext cx="4906559" cy="31725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Transfer learning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155;g965585b2d4_0_0"/>
          <p:cNvSpPr txBox="1"/>
          <p:nvPr/>
        </p:nvSpPr>
        <p:spPr>
          <a:xfrm>
            <a:off x="0" y="-32102"/>
            <a:ext cx="12192001" cy="13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649223">
              <a:lnSpc>
                <a:spcPct val="120000"/>
              </a:lnSpc>
              <a:defRPr sz="2272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LEAP will advance simultaneously machine learning algorithms, our understanding of Earth system processes &amp; their representation in numerical simulations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313" name="Group"/>
          <p:cNvGrpSpPr/>
          <p:nvPr/>
        </p:nvGrpSpPr>
        <p:grpSpPr>
          <a:xfrm>
            <a:off x="8685890" y="865332"/>
            <a:ext cx="3489967" cy="3549938"/>
            <a:chOff x="0" y="0"/>
            <a:chExt cx="3489965" cy="3549937"/>
          </a:xfrm>
        </p:grpSpPr>
        <p:grpSp>
          <p:nvGrpSpPr>
            <p:cNvPr id="311" name="Group"/>
            <p:cNvGrpSpPr/>
            <p:nvPr/>
          </p:nvGrpSpPr>
          <p:grpSpPr>
            <a:xfrm>
              <a:off x="0" y="0"/>
              <a:ext cx="3489966" cy="3549938"/>
              <a:chOff x="0" y="0"/>
              <a:chExt cx="3489965" cy="3549937"/>
            </a:xfrm>
          </p:grpSpPr>
          <p:pic>
            <p:nvPicPr>
              <p:cNvPr id="309" name="Image" descr="Image"/>
              <p:cNvPicPr>
                <a:picLocks noChangeAspect="1"/>
              </p:cNvPicPr>
              <p:nvPr/>
            </p:nvPicPr>
            <p:blipFill>
              <a:blip r:embed="rId3"/>
              <a:srcRect l="39837" t="39297" r="39837" b="32034"/>
              <a:stretch>
                <a:fillRect/>
              </a:stretch>
            </p:blipFill>
            <p:spPr>
              <a:xfrm>
                <a:off x="12496" y="592747"/>
                <a:ext cx="3442342" cy="295719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0" name="Image" descr="Image"/>
              <p:cNvPicPr>
                <a:picLocks noChangeAspect="1"/>
              </p:cNvPicPr>
              <p:nvPr/>
            </p:nvPicPr>
            <p:blipFill>
              <a:blip r:embed="rId3"/>
              <a:srcRect l="36210" t="12691" r="36210" b="79026"/>
              <a:stretch>
                <a:fillRect/>
              </a:stretch>
            </p:blipFill>
            <p:spPr>
              <a:xfrm>
                <a:off x="0" y="0"/>
                <a:ext cx="3489966" cy="638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12" name="idea-1880978_1280.jpg" descr="idea-1880978_1280.jpg"/>
            <p:cNvPicPr>
              <a:picLocks/>
            </p:cNvPicPr>
            <p:nvPr/>
          </p:nvPicPr>
          <p:blipFill>
            <a:blip r:embed="rId4"/>
            <a:srcRect l="18521" r="7782"/>
            <a:stretch>
              <a:fillRect/>
            </a:stretch>
          </p:blipFill>
          <p:spPr>
            <a:xfrm>
              <a:off x="2245591" y="647166"/>
              <a:ext cx="1225614" cy="1098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4" name="Line"/>
          <p:cNvSpPr/>
          <p:nvPr/>
        </p:nvSpPr>
        <p:spPr>
          <a:xfrm flipH="1">
            <a:off x="7912152" y="3294105"/>
            <a:ext cx="1428348" cy="932210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Google Shape;137;g965585b2d4_1_25"/>
          <p:cNvSpPr txBox="1">
            <a:spLocks noGrp="1"/>
          </p:cNvSpPr>
          <p:nvPr>
            <p:ph type="sldNum" sz="quarter" idx="2"/>
          </p:nvPr>
        </p:nvSpPr>
        <p:spPr>
          <a:xfrm>
            <a:off x="8043" y="6511818"/>
            <a:ext cx="379192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316" name="Google Shape;180;p31" descr="Google Shape;180;p31"/>
          <p:cNvPicPr>
            <a:picLocks noChangeAspect="1"/>
          </p:cNvPicPr>
          <p:nvPr/>
        </p:nvPicPr>
        <p:blipFill>
          <a:blip r:embed="rId5"/>
          <a:srcRect l="4289" t="8467" r="4289" b="14555"/>
          <a:stretch>
            <a:fillRect/>
          </a:stretch>
        </p:blipFill>
        <p:spPr>
          <a:xfrm>
            <a:off x="130023" y="2033740"/>
            <a:ext cx="8055024" cy="3970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"/>
          <p:cNvGrpSpPr/>
          <p:nvPr/>
        </p:nvGrpSpPr>
        <p:grpSpPr>
          <a:xfrm>
            <a:off x="2808015" y="2855681"/>
            <a:ext cx="5117005" cy="3187137"/>
            <a:chOff x="0" y="0"/>
            <a:chExt cx="5117004" cy="3187135"/>
          </a:xfrm>
        </p:grpSpPr>
        <p:pic>
          <p:nvPicPr>
            <p:cNvPr id="32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135" y="0"/>
              <a:ext cx="3299870" cy="2214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07170"/>
              <a:ext cx="2778387" cy="2179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3" name="Google Shape;155;g965585b2d4_0_0"/>
          <p:cNvSpPr txBox="1"/>
          <p:nvPr/>
        </p:nvSpPr>
        <p:spPr>
          <a:xfrm>
            <a:off x="0" y="-32102"/>
            <a:ext cx="12192001" cy="13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649223">
              <a:lnSpc>
                <a:spcPct val="120000"/>
              </a:lnSpc>
              <a:defRPr sz="2272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LEAP will advance simultaneously machine learning algorithms, our understanding of Earth system processes &amp; their representation in numerical simulations 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327" name="Group"/>
          <p:cNvGrpSpPr/>
          <p:nvPr/>
        </p:nvGrpSpPr>
        <p:grpSpPr>
          <a:xfrm>
            <a:off x="-5844" y="865432"/>
            <a:ext cx="3207751" cy="3264515"/>
            <a:chOff x="0" y="0"/>
            <a:chExt cx="3207749" cy="3264513"/>
          </a:xfrm>
        </p:grpSpPr>
        <p:pic>
          <p:nvPicPr>
            <p:cNvPr id="325" name="Image" descr="Image"/>
            <p:cNvPicPr>
              <a:picLocks noChangeAspect="1"/>
            </p:cNvPicPr>
            <p:nvPr/>
          </p:nvPicPr>
          <p:blipFill>
            <a:blip r:embed="rId5"/>
            <a:srcRect l="9846" t="35666" r="69827" b="35666"/>
            <a:stretch>
              <a:fillRect/>
            </a:stretch>
          </p:blipFill>
          <p:spPr>
            <a:xfrm>
              <a:off x="0" y="508852"/>
              <a:ext cx="3207750" cy="275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Image" descr="Image"/>
            <p:cNvPicPr>
              <a:picLocks noChangeAspect="1"/>
            </p:cNvPicPr>
            <p:nvPr/>
          </p:nvPicPr>
          <p:blipFill>
            <a:blip r:embed="rId5"/>
            <a:srcRect l="6530" t="13117" r="65891" b="78600"/>
            <a:stretch>
              <a:fillRect/>
            </a:stretch>
          </p:blipFill>
          <p:spPr>
            <a:xfrm>
              <a:off x="35262" y="0"/>
              <a:ext cx="3168241" cy="579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2" name="Group"/>
          <p:cNvGrpSpPr/>
          <p:nvPr/>
        </p:nvGrpSpPr>
        <p:grpSpPr>
          <a:xfrm>
            <a:off x="8685890" y="865332"/>
            <a:ext cx="3489967" cy="3549938"/>
            <a:chOff x="0" y="0"/>
            <a:chExt cx="3489965" cy="3549937"/>
          </a:xfrm>
        </p:grpSpPr>
        <p:grpSp>
          <p:nvGrpSpPr>
            <p:cNvPr id="330" name="Group"/>
            <p:cNvGrpSpPr/>
            <p:nvPr/>
          </p:nvGrpSpPr>
          <p:grpSpPr>
            <a:xfrm>
              <a:off x="0" y="0"/>
              <a:ext cx="3489966" cy="3549938"/>
              <a:chOff x="0" y="0"/>
              <a:chExt cx="3489965" cy="3549937"/>
            </a:xfrm>
          </p:grpSpPr>
          <p:pic>
            <p:nvPicPr>
              <p:cNvPr id="328" name="Image" descr="Image"/>
              <p:cNvPicPr>
                <a:picLocks noChangeAspect="1"/>
              </p:cNvPicPr>
              <p:nvPr/>
            </p:nvPicPr>
            <p:blipFill>
              <a:blip r:embed="rId5"/>
              <a:srcRect l="39837" t="39297" r="39837" b="32034"/>
              <a:stretch>
                <a:fillRect/>
              </a:stretch>
            </p:blipFill>
            <p:spPr>
              <a:xfrm>
                <a:off x="12496" y="592747"/>
                <a:ext cx="3442342" cy="295719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9" name="Image" descr="Image"/>
              <p:cNvPicPr>
                <a:picLocks noChangeAspect="1"/>
              </p:cNvPicPr>
              <p:nvPr/>
            </p:nvPicPr>
            <p:blipFill>
              <a:blip r:embed="rId5"/>
              <a:srcRect l="36210" t="12691" r="36210" b="79026"/>
              <a:stretch>
                <a:fillRect/>
              </a:stretch>
            </p:blipFill>
            <p:spPr>
              <a:xfrm>
                <a:off x="0" y="0"/>
                <a:ext cx="3489966" cy="6383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31" name="idea-1880978_1280.jpg" descr="idea-1880978_1280.jpg"/>
            <p:cNvPicPr>
              <a:picLocks/>
            </p:cNvPicPr>
            <p:nvPr/>
          </p:nvPicPr>
          <p:blipFill>
            <a:blip r:embed="rId6"/>
            <a:srcRect l="18521" r="7782"/>
            <a:stretch>
              <a:fillRect/>
            </a:stretch>
          </p:blipFill>
          <p:spPr>
            <a:xfrm>
              <a:off x="2245591" y="647166"/>
              <a:ext cx="1225614" cy="1098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3" name="Line"/>
          <p:cNvSpPr/>
          <p:nvPr/>
        </p:nvSpPr>
        <p:spPr>
          <a:xfrm flipH="1">
            <a:off x="7912152" y="3294105"/>
            <a:ext cx="1428348" cy="932210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34" name="Line"/>
          <p:cNvSpPr/>
          <p:nvPr/>
        </p:nvSpPr>
        <p:spPr>
          <a:xfrm>
            <a:off x="3143671" y="2267094"/>
            <a:ext cx="2109303" cy="736563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335" name="Google Shape;530;p33" descr="Google Shape;530;p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534" y="1356891"/>
            <a:ext cx="1435557" cy="1435557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Google Shape;137;g965585b2d4_1_25"/>
          <p:cNvSpPr txBox="1">
            <a:spLocks noGrp="1"/>
          </p:cNvSpPr>
          <p:nvPr>
            <p:ph type="sldNum" sz="quarter" idx="2"/>
          </p:nvPr>
        </p:nvSpPr>
        <p:spPr>
          <a:xfrm>
            <a:off x="8043" y="6511818"/>
            <a:ext cx="379192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80;p1"/>
          <p:cNvSpPr txBox="1">
            <a:spLocks noGrp="1"/>
          </p:cNvSpPr>
          <p:nvPr>
            <p:ph type="title"/>
          </p:nvPr>
        </p:nvSpPr>
        <p:spPr>
          <a:xfrm>
            <a:off x="7671037" y="1804390"/>
            <a:ext cx="4243873" cy="2387602"/>
          </a:xfrm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  <p:sp>
        <p:nvSpPr>
          <p:cNvPr id="341" name="Google Shape;81;p1"/>
          <p:cNvSpPr txBox="1">
            <a:spLocks noGrp="1"/>
          </p:cNvSpPr>
          <p:nvPr>
            <p:ph type="body" sz="quarter" idx="1"/>
          </p:nvPr>
        </p:nvSpPr>
        <p:spPr>
          <a:xfrm>
            <a:off x="4347835" y="4479490"/>
            <a:ext cx="7567076" cy="1655762"/>
          </a:xfrm>
          <a:prstGeom prst="rect">
            <a:avLst/>
          </a:prstGeom>
        </p:spPr>
        <p:txBody>
          <a:bodyPr/>
          <a:lstStyle/>
          <a:p>
            <a:pPr marL="0"/>
            <a:r>
              <a:t>Dr. Laure Zanna, Professor at NYU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0"/>
            <a:r>
              <a:t>Dr. Carl Vondrick, Asst. Professor at Columbia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0"/>
            <a:r>
              <a:t>Research Co-Directors</a:t>
            </a:r>
          </a:p>
        </p:txBody>
      </p:sp>
      <p:sp>
        <p:nvSpPr>
          <p:cNvPr id="342" name="Google Shape;82;p1"/>
          <p:cNvSpPr txBox="1">
            <a:spLocks noGrp="1"/>
          </p:cNvSpPr>
          <p:nvPr>
            <p:ph type="sldNum" sz="quarter" idx="2"/>
          </p:nvPr>
        </p:nvSpPr>
        <p:spPr>
          <a:xfrm>
            <a:off x="11822397" y="6474795"/>
            <a:ext cx="273616" cy="2642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87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Equations are often unknown</a:t>
            </a:r>
          </a:p>
        </p:txBody>
      </p:sp>
      <p:sp>
        <p:nvSpPr>
          <p:cNvPr id="152" name="Google Shape;88;p2"/>
          <p:cNvSpPr txBox="1">
            <a:spLocks noGrp="1"/>
          </p:cNvSpPr>
          <p:nvPr>
            <p:ph type="body" sz="quarter" idx="1"/>
          </p:nvPr>
        </p:nvSpPr>
        <p:spPr>
          <a:xfrm>
            <a:off x="7242844" y="2075298"/>
            <a:ext cx="3729038" cy="3551989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buSzPts val="2500"/>
              <a:defRPr sz="2548"/>
            </a:pPr>
            <a:r>
              <a:t>Only approximate solutions</a:t>
            </a:r>
          </a:p>
          <a:p>
            <a:pPr marL="46228" indent="115570" defTabSz="832104">
              <a:spcBef>
                <a:spcPts val="900"/>
              </a:spcBef>
              <a:buSzTx/>
              <a:buNone/>
              <a:defRPr sz="2548"/>
            </a:pPr>
            <a:endParaRPr/>
          </a:p>
          <a:p>
            <a:pPr marL="208026" indent="-208026" defTabSz="832104">
              <a:spcBef>
                <a:spcPts val="900"/>
              </a:spcBef>
              <a:buSzPts val="2500"/>
              <a:defRPr sz="2548"/>
            </a:pPr>
            <a:r>
              <a:t>Incorrect representation in climate models</a:t>
            </a:r>
          </a:p>
          <a:p>
            <a:pPr marL="208026" indent="-208026" defTabSz="832104">
              <a:spcBef>
                <a:spcPts val="900"/>
              </a:spcBef>
              <a:buSzPts val="2500"/>
              <a:defRPr sz="2548"/>
            </a:pPr>
            <a:endParaRPr/>
          </a:p>
          <a:p>
            <a:pPr marL="208026" indent="-208026" defTabSz="832104">
              <a:spcBef>
                <a:spcPts val="900"/>
              </a:spcBef>
              <a:buSzPts val="2500"/>
              <a:defRPr sz="2548"/>
            </a:pPr>
            <a:r>
              <a:t>Moderate observational data available</a:t>
            </a:r>
          </a:p>
        </p:txBody>
      </p:sp>
      <p:pic>
        <p:nvPicPr>
          <p:cNvPr id="153" name="Google Shape;90;p2" descr="Google Shape;90;p2"/>
          <p:cNvPicPr>
            <a:picLocks noChangeAspect="1"/>
          </p:cNvPicPr>
          <p:nvPr/>
        </p:nvPicPr>
        <p:blipFill>
          <a:blip r:embed="rId2"/>
          <a:srcRect l="800" t="1014" r="800" b="1014"/>
          <a:stretch>
            <a:fillRect/>
          </a:stretch>
        </p:blipFill>
        <p:spPr>
          <a:xfrm>
            <a:off x="1277950" y="2266371"/>
            <a:ext cx="5220277" cy="292736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89;p2"/>
          <p:cNvSpPr txBox="1">
            <a:spLocks noGrp="1"/>
          </p:cNvSpPr>
          <p:nvPr>
            <p:ph type="sldNum" sz="quarter" idx="2"/>
          </p:nvPr>
        </p:nvSpPr>
        <p:spPr>
          <a:xfrm>
            <a:off x="67774" y="64601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9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 defTabSz="749808">
              <a:defRPr sz="4428"/>
            </a:lvl1pPr>
          </a:lstStyle>
          <a:p>
            <a:r>
              <a:t>What’s missing in machine learning?</a:t>
            </a:r>
          </a:p>
        </p:txBody>
      </p:sp>
      <p:sp>
        <p:nvSpPr>
          <p:cNvPr id="161" name="Blackbox"/>
          <p:cNvSpPr/>
          <p:nvPr/>
        </p:nvSpPr>
        <p:spPr>
          <a:xfrm>
            <a:off x="2138669" y="2922460"/>
            <a:ext cx="2703766" cy="1013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t>Blackbox</a:t>
            </a:r>
          </a:p>
        </p:txBody>
      </p:sp>
      <p:sp>
        <p:nvSpPr>
          <p:cNvPr id="162" name="X"/>
          <p:cNvSpPr txBox="1"/>
          <p:nvPr/>
        </p:nvSpPr>
        <p:spPr>
          <a:xfrm>
            <a:off x="859893" y="3231616"/>
            <a:ext cx="249883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X</a:t>
            </a:r>
          </a:p>
        </p:txBody>
      </p:sp>
      <p:sp>
        <p:nvSpPr>
          <p:cNvPr id="163" name="Y"/>
          <p:cNvSpPr txBox="1"/>
          <p:nvPr/>
        </p:nvSpPr>
        <p:spPr>
          <a:xfrm>
            <a:off x="5871328" y="3231616"/>
            <a:ext cx="249884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Y</a:t>
            </a:r>
          </a:p>
        </p:txBody>
      </p:sp>
      <p:sp>
        <p:nvSpPr>
          <p:cNvPr id="164" name="Line"/>
          <p:cNvSpPr/>
          <p:nvPr/>
        </p:nvSpPr>
        <p:spPr>
          <a:xfrm>
            <a:off x="4791809" y="3429000"/>
            <a:ext cx="1047114" cy="0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Line"/>
          <p:cNvSpPr/>
          <p:nvPr/>
        </p:nvSpPr>
        <p:spPr>
          <a:xfrm flipV="1">
            <a:off x="1209053" y="3443803"/>
            <a:ext cx="929728" cy="17142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Google Shape;96;p25"/>
          <p:cNvSpPr txBox="1">
            <a:spLocks noGrp="1"/>
          </p:cNvSpPr>
          <p:nvPr>
            <p:ph type="body" sz="quarter" idx="1"/>
          </p:nvPr>
        </p:nvSpPr>
        <p:spPr>
          <a:xfrm>
            <a:off x="7150104" y="2326359"/>
            <a:ext cx="4906559" cy="3172501"/>
          </a:xfrm>
          <a:prstGeom prst="rect">
            <a:avLst/>
          </a:prstGeom>
        </p:spPr>
        <p:txBody>
          <a:bodyPr/>
          <a:lstStyle/>
          <a:p>
            <a:pPr>
              <a:buFontTx/>
              <a:buAutoNum type="arabicPeriod"/>
            </a:pPr>
            <a:r>
              <a:t>Generalization </a:t>
            </a:r>
            <a:br/>
            <a:endParaRPr/>
          </a:p>
          <a:p>
            <a:pPr>
              <a:buFontTx/>
              <a:buAutoNum type="arabicPeriod"/>
            </a:pPr>
            <a:r>
              <a:t>Causal reasoning</a:t>
            </a:r>
            <a:br/>
            <a:endParaRPr/>
          </a:p>
          <a:p>
            <a:pPr>
              <a:buFontTx/>
              <a:buAutoNum type="arabicPeriod"/>
            </a:pPr>
            <a:r>
              <a:t>Interpretability</a:t>
            </a:r>
          </a:p>
        </p:txBody>
      </p:sp>
      <p:sp>
        <p:nvSpPr>
          <p:cNvPr id="167" name="Google Shape;97;p25"/>
          <p:cNvSpPr txBox="1">
            <a:spLocks noGrp="1"/>
          </p:cNvSpPr>
          <p:nvPr>
            <p:ph type="sldNum" sz="quarter" idx="2"/>
          </p:nvPr>
        </p:nvSpPr>
        <p:spPr>
          <a:xfrm>
            <a:off x="67774" y="64601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0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13231">
              <a:defRPr sz="4212"/>
            </a:lvl1pPr>
          </a:lstStyle>
          <a:p>
            <a:r>
              <a:t>Neural synthesis drives ML generalization</a:t>
            </a:r>
          </a:p>
        </p:txBody>
      </p:sp>
      <p:sp>
        <p:nvSpPr>
          <p:cNvPr id="170" name="Google Shape;105;p26"/>
          <p:cNvSpPr txBox="1"/>
          <p:nvPr/>
        </p:nvSpPr>
        <p:spPr>
          <a:xfrm>
            <a:off x="8267586" y="2121486"/>
            <a:ext cx="228461" cy="11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/>
          <a:lstStyle>
            <a:lvl1pPr algn="r">
              <a:defRPr sz="1300"/>
            </a:lvl1pPr>
          </a:lstStyle>
          <a:p>
            <a:r>
              <a:t>4</a:t>
            </a:r>
          </a:p>
        </p:txBody>
      </p:sp>
      <p:sp>
        <p:nvSpPr>
          <p:cNvPr id="171" name="Rectangle"/>
          <p:cNvSpPr/>
          <p:nvPr/>
        </p:nvSpPr>
        <p:spPr>
          <a:xfrm>
            <a:off x="661342" y="1979197"/>
            <a:ext cx="3213101" cy="2381656"/>
          </a:xfrm>
          <a:prstGeom prst="roundRect">
            <a:avLst>
              <a:gd name="adj" fmla="val 0"/>
            </a:avLst>
          </a:prstGeom>
          <a:solidFill>
            <a:srgbClr val="ECECE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Observational…"/>
          <p:cNvSpPr txBox="1"/>
          <p:nvPr/>
        </p:nvSpPr>
        <p:spPr>
          <a:xfrm>
            <a:off x="1164530" y="4515380"/>
            <a:ext cx="2206725" cy="88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/>
            </a:pPr>
            <a:r>
              <a:t>Observational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/>
            </a:pPr>
            <a:r>
              <a:t>Distribution</a:t>
            </a:r>
          </a:p>
        </p:txBody>
      </p:sp>
      <p:pic>
        <p:nvPicPr>
          <p:cNvPr id="173" name="Artboard 1 copy 48@2x-100.jpeg" descr="Artboard 1 copy 48@2x-100.jpeg"/>
          <p:cNvPicPr>
            <a:picLocks noChangeAspect="1"/>
          </p:cNvPicPr>
          <p:nvPr/>
        </p:nvPicPr>
        <p:blipFill>
          <a:blip r:embed="rId2"/>
          <a:srcRect l="38199" t="33846" r="38579" b="31786"/>
          <a:stretch>
            <a:fillRect/>
          </a:stretch>
        </p:blipFill>
        <p:spPr>
          <a:xfrm>
            <a:off x="948680" y="2044026"/>
            <a:ext cx="2638262" cy="23151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"/>
          <p:cNvGrpSpPr/>
          <p:nvPr/>
        </p:nvGrpSpPr>
        <p:grpSpPr>
          <a:xfrm>
            <a:off x="4006733" y="1931710"/>
            <a:ext cx="7460353" cy="3573961"/>
            <a:chOff x="0" y="0"/>
            <a:chExt cx="7460351" cy="3573960"/>
          </a:xfrm>
        </p:grpSpPr>
        <p:sp>
          <p:nvSpPr>
            <p:cNvPr id="174" name="Rectangle"/>
            <p:cNvSpPr/>
            <p:nvPr/>
          </p:nvSpPr>
          <p:spPr>
            <a:xfrm>
              <a:off x="4248153" y="0"/>
              <a:ext cx="3212199" cy="2540000"/>
            </a:xfrm>
            <a:prstGeom prst="roundRect">
              <a:avLst>
                <a:gd name="adj" fmla="val 0"/>
              </a:avLst>
            </a:prstGeom>
            <a:solidFill>
              <a:srgbClr val="ECEC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Interventional…"/>
            <p:cNvSpPr txBox="1"/>
            <p:nvPr/>
          </p:nvSpPr>
          <p:spPr>
            <a:xfrm>
              <a:off x="4861913" y="2685270"/>
              <a:ext cx="2147690" cy="888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defRPr sz="2800"/>
              </a:pPr>
              <a:r>
                <a:t>Interventional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  <a:defRPr sz="2800"/>
              </a:pPr>
              <a:r>
                <a:t>Distribution</a:t>
              </a:r>
            </a:p>
          </p:txBody>
        </p:sp>
        <p:sp>
          <p:nvSpPr>
            <p:cNvPr id="176" name="Neural Synthesis"/>
            <p:cNvSpPr txBox="1"/>
            <p:nvPr/>
          </p:nvSpPr>
          <p:spPr>
            <a:xfrm>
              <a:off x="777011" y="2583670"/>
              <a:ext cx="2700711" cy="394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800"/>
              </a:lvl1pPr>
            </a:lstStyle>
            <a:p>
              <a:r>
                <a:t>Neural Synthesis</a:t>
              </a:r>
            </a:p>
          </p:txBody>
        </p:sp>
        <p:sp>
          <p:nvSpPr>
            <p:cNvPr id="177" name="Line"/>
            <p:cNvSpPr/>
            <p:nvPr/>
          </p:nvSpPr>
          <p:spPr>
            <a:xfrm>
              <a:off x="0" y="1216755"/>
              <a:ext cx="3188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3768590" y="1216755"/>
              <a:ext cx="3188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arrow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Rectangle"/>
            <p:cNvSpPr/>
            <p:nvPr/>
          </p:nvSpPr>
          <p:spPr>
            <a:xfrm>
              <a:off x="448600" y="55259"/>
              <a:ext cx="3213101" cy="2381655"/>
            </a:xfrm>
            <a:prstGeom prst="roundRect">
              <a:avLst>
                <a:gd name="adj" fmla="val 0"/>
              </a:avLst>
            </a:prstGeom>
            <a:solidFill>
              <a:srgbClr val="ECEC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pic>
          <p:nvPicPr>
            <p:cNvPr id="180" name="0_sigma_-3.00_fireboat.png" descr="0_sigma_-3.00_fireboa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5937" y="366079"/>
              <a:ext cx="811973" cy="8119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1_sigma_-1.50_fireboat.png" descr="1_sigma_-1.50_fireboa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9164" y="366079"/>
              <a:ext cx="811972" cy="8119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3_sigma_1.50_fireboat.png" descr="3_sigma_1.50_fireboa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562391" y="366079"/>
              <a:ext cx="811972" cy="8119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0_sigma_-3.00_barrow.png" descr="0_sigma_-3.00_barro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35938" y="1298578"/>
              <a:ext cx="811973" cy="811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2_sigma_0.00_barrow.png" descr="2_sigma_0.00_barrow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9164" y="1298578"/>
              <a:ext cx="811972" cy="811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4_sigma_3.00_barrow.png" descr="4_sigma_3.00_barrow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562391" y="1298578"/>
              <a:ext cx="811972" cy="811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Artboard 1 copy 48@2x-100.jpeg" descr="Artboard 1 copy 48@2x-100.jpeg"/>
            <p:cNvPicPr>
              <a:picLocks noChangeAspect="1"/>
            </p:cNvPicPr>
            <p:nvPr/>
          </p:nvPicPr>
          <p:blipFill>
            <a:blip r:embed="rId2"/>
            <a:srcRect l="8568" t="36343" r="70088" b="33834"/>
            <a:stretch>
              <a:fillRect/>
            </a:stretch>
          </p:blipFill>
          <p:spPr>
            <a:xfrm>
              <a:off x="4641799" y="362085"/>
              <a:ext cx="2424996" cy="2009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Mao, Gupta, Cha, Yang, Vondrick. Under Review. 2020."/>
          <p:cNvSpPr txBox="1"/>
          <p:nvPr/>
        </p:nvSpPr>
        <p:spPr>
          <a:xfrm>
            <a:off x="491884" y="6495516"/>
            <a:ext cx="5020370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FFFFFF"/>
                </a:solidFill>
              </a:defRPr>
            </a:pPr>
            <a:r>
              <a:t>Mao, Gupta, Cha, Yang, </a:t>
            </a:r>
            <a:r>
              <a:rPr u="sng"/>
              <a:t>Vondrick</a:t>
            </a:r>
            <a:r>
              <a:t>. Under Review. 2020.</a:t>
            </a:r>
          </a:p>
        </p:txBody>
      </p:sp>
      <p:sp>
        <p:nvSpPr>
          <p:cNvPr id="189" name="Google Shape;103;p26"/>
          <p:cNvSpPr txBox="1">
            <a:spLocks noGrp="1"/>
          </p:cNvSpPr>
          <p:nvPr>
            <p:ph type="sldNum" sz="quarter" idx="2"/>
          </p:nvPr>
        </p:nvSpPr>
        <p:spPr>
          <a:xfrm>
            <a:off x="122957" y="6462576"/>
            <a:ext cx="202035" cy="2878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225" tIns="45225" rIns="45225" bIns="45225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rgbClr val="FEFCDD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"/>
          <p:cNvSpPr/>
          <p:nvPr/>
        </p:nvSpPr>
        <p:spPr>
          <a:xfrm>
            <a:off x="7073900" y="3086100"/>
            <a:ext cx="3574466" cy="704305"/>
          </a:xfrm>
          <a:prstGeom prst="roundRect">
            <a:avLst>
              <a:gd name="adj" fmla="val 0"/>
            </a:avLst>
          </a:prstGeom>
          <a:solidFill>
            <a:schemeClr val="accent4">
              <a:lumOff val="2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Google Shape;9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 defTabSz="749808">
              <a:defRPr sz="4428"/>
            </a:lvl1pPr>
          </a:lstStyle>
          <a:p>
            <a:r>
              <a:t>What’s missing in machine learning?</a:t>
            </a:r>
          </a:p>
        </p:txBody>
      </p:sp>
      <p:sp>
        <p:nvSpPr>
          <p:cNvPr id="193" name="Blackbox"/>
          <p:cNvSpPr/>
          <p:nvPr/>
        </p:nvSpPr>
        <p:spPr>
          <a:xfrm>
            <a:off x="2138669" y="2922460"/>
            <a:ext cx="2703766" cy="1013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t>Blackbox</a:t>
            </a:r>
          </a:p>
        </p:txBody>
      </p:sp>
      <p:sp>
        <p:nvSpPr>
          <p:cNvPr id="194" name="X"/>
          <p:cNvSpPr txBox="1"/>
          <p:nvPr/>
        </p:nvSpPr>
        <p:spPr>
          <a:xfrm>
            <a:off x="859893" y="3231616"/>
            <a:ext cx="249883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X</a:t>
            </a:r>
          </a:p>
        </p:txBody>
      </p:sp>
      <p:sp>
        <p:nvSpPr>
          <p:cNvPr id="195" name="Y"/>
          <p:cNvSpPr txBox="1"/>
          <p:nvPr/>
        </p:nvSpPr>
        <p:spPr>
          <a:xfrm>
            <a:off x="5871328" y="3231616"/>
            <a:ext cx="249884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Y</a:t>
            </a:r>
          </a:p>
        </p:txBody>
      </p:sp>
      <p:sp>
        <p:nvSpPr>
          <p:cNvPr id="196" name="Line"/>
          <p:cNvSpPr/>
          <p:nvPr/>
        </p:nvSpPr>
        <p:spPr>
          <a:xfrm>
            <a:off x="4791809" y="3429000"/>
            <a:ext cx="1047114" cy="0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1209053" y="3443803"/>
            <a:ext cx="929728" cy="17142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Google Shape;96;p25"/>
          <p:cNvSpPr txBox="1">
            <a:spLocks noGrp="1"/>
          </p:cNvSpPr>
          <p:nvPr>
            <p:ph type="body" sz="quarter" idx="1"/>
          </p:nvPr>
        </p:nvSpPr>
        <p:spPr>
          <a:xfrm>
            <a:off x="7150104" y="2326359"/>
            <a:ext cx="4906559" cy="3172501"/>
          </a:xfrm>
          <a:prstGeom prst="rect">
            <a:avLst/>
          </a:prstGeom>
        </p:spPr>
        <p:txBody>
          <a:bodyPr/>
          <a:lstStyle/>
          <a:p>
            <a:pPr>
              <a:buFontTx/>
              <a:buAutoNum type="arabicPeriod"/>
            </a:pPr>
            <a:r>
              <a:t>Generalization </a:t>
            </a:r>
            <a:br/>
            <a:endParaRPr/>
          </a:p>
          <a:p>
            <a:pPr>
              <a:buFontTx/>
              <a:buAutoNum type="arabicPeriod"/>
            </a:pPr>
            <a:r>
              <a:t>Causal reasoning</a:t>
            </a:r>
            <a:br/>
            <a:endParaRPr/>
          </a:p>
          <a:p>
            <a:pPr>
              <a:buFontTx/>
              <a:buAutoNum type="arabicPeriod"/>
            </a:pPr>
            <a:r>
              <a:t>Interpretability</a:t>
            </a:r>
          </a:p>
        </p:txBody>
      </p:sp>
      <p:sp>
        <p:nvSpPr>
          <p:cNvPr id="199" name="Google Shape;97;p25"/>
          <p:cNvSpPr txBox="1">
            <a:spLocks noGrp="1"/>
          </p:cNvSpPr>
          <p:nvPr>
            <p:ph type="sldNum" sz="quarter" idx="2"/>
          </p:nvPr>
        </p:nvSpPr>
        <p:spPr>
          <a:xfrm>
            <a:off x="67774" y="64601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119;g965585b2d4_4_7"/>
          <p:cNvGraphicFramePr/>
          <p:nvPr/>
        </p:nvGraphicFramePr>
        <p:xfrm>
          <a:off x="1968179" y="2003778"/>
          <a:ext cx="8331839" cy="33972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9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13"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 b="1"/>
                        <a:t>Level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 b="1"/>
                        <a:t>Typical Question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 b="1"/>
                        <a:t>Examples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79"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Associational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How are X and Y related?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What do clouds tell us about rain?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079">
                <a:tc>
                  <a:txBody>
                    <a:bodyPr/>
                    <a:lstStyle/>
                    <a:p>
                      <a:pPr marR="40637" algn="l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079">
                <a:tc>
                  <a:txBody>
                    <a:bodyPr/>
                    <a:lstStyle/>
                    <a:p>
                      <a:pPr marR="40637" algn="l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Google Shape;121;g965585b2d4_4_7"/>
          <p:cNvSpPr txBox="1"/>
          <p:nvPr/>
        </p:nvSpPr>
        <p:spPr>
          <a:xfrm>
            <a:off x="11409044" y="6333133"/>
            <a:ext cx="731701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sz="1300"/>
            </a:lvl1pPr>
          </a:lstStyle>
          <a:p>
            <a:r>
              <a:t>6</a:t>
            </a:r>
          </a:p>
        </p:txBody>
      </p:sp>
      <p:sp>
        <p:nvSpPr>
          <p:cNvPr id="203" name="Google Shape;118;g965585b2d4_4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197012" cy="1325700"/>
          </a:xfrm>
          <a:prstGeom prst="rect">
            <a:avLst/>
          </a:prstGeom>
        </p:spPr>
        <p:txBody>
          <a:bodyPr/>
          <a:lstStyle>
            <a:lvl1pPr defTabSz="822959">
              <a:defRPr sz="4319"/>
            </a:lvl1pPr>
          </a:lstStyle>
          <a:p>
            <a:r>
              <a:t>Causal inference enables richer analysis</a:t>
            </a:r>
          </a:p>
        </p:txBody>
      </p:sp>
      <p:sp>
        <p:nvSpPr>
          <p:cNvPr id="204" name="Bareinboim and Pearl. PNAS. 2016."/>
          <p:cNvSpPr txBox="1"/>
          <p:nvPr/>
        </p:nvSpPr>
        <p:spPr>
          <a:xfrm>
            <a:off x="119096" y="6464113"/>
            <a:ext cx="32544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600" u="sng">
                <a:solidFill>
                  <a:srgbClr val="FFFFFF"/>
                </a:solidFill>
              </a:defRPr>
            </a:pPr>
            <a:r>
              <a:t>Bareinboim</a:t>
            </a:r>
            <a:r>
              <a:rPr u="none"/>
              <a:t> and Pearl. PNAS. 2016.</a:t>
            </a:r>
          </a:p>
        </p:txBody>
      </p:sp>
      <p:sp>
        <p:nvSpPr>
          <p:cNvPr id="205" name="Google Shape;120;g965585b2d4_4_7"/>
          <p:cNvSpPr txBox="1">
            <a:spLocks noGrp="1"/>
          </p:cNvSpPr>
          <p:nvPr>
            <p:ph type="sldNum" sz="quarter" idx="2"/>
          </p:nvPr>
        </p:nvSpPr>
        <p:spPr>
          <a:xfrm>
            <a:off x="9485845" y="7296167"/>
            <a:ext cx="202035" cy="2878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225" tIns="45225" rIns="45225" bIns="45225"/>
          <a:lstStyle>
            <a:lvl1pPr algn="ctr">
              <a:lnSpc>
                <a:spcPct val="90000"/>
              </a:lnSpc>
              <a:defRPr sz="1400">
                <a:solidFill>
                  <a:srgbClr val="FEFCDD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119;g965585b2d4_4_7"/>
          <p:cNvGraphicFramePr/>
          <p:nvPr/>
        </p:nvGraphicFramePr>
        <p:xfrm>
          <a:off x="1968179" y="2003778"/>
          <a:ext cx="8331839" cy="33972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9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1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13"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 b="1"/>
                        <a:t>Level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 b="1"/>
                        <a:t>Typical Question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 b="1"/>
                        <a:t>Examples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>
                          <a:alpha val="0"/>
                        </a:srgbClr>
                      </a:solidFill>
                    </a:lnL>
                    <a:lnR>
                      <a:solidFill>
                        <a:srgbClr val="000000">
                          <a:alpha val="0"/>
                        </a:srgbClr>
                      </a:solidFill>
                    </a:lnR>
                    <a:lnT>
                      <a:solidFill>
                        <a:srgbClr val="000000">
                          <a:alpha val="0"/>
                        </a:srgbClr>
                      </a:solidFill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79"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Associational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How are X and Y related?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What do clouds tell us about rain?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079"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Interventional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What if X?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If more clouds form, will there be more rain?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079"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Counterfactual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Why X?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7" algn="l">
                        <a:defRPr sz="1800"/>
                      </a:pPr>
                      <a:r>
                        <a:rPr sz="2000"/>
                        <a:t>Did the clouds create rain? 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8" name="Google Shape;121;g965585b2d4_4_7"/>
          <p:cNvSpPr txBox="1"/>
          <p:nvPr/>
        </p:nvSpPr>
        <p:spPr>
          <a:xfrm>
            <a:off x="11409044" y="6333133"/>
            <a:ext cx="731701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sz="1300"/>
            </a:lvl1pPr>
          </a:lstStyle>
          <a:p>
            <a:r>
              <a:t>6</a:t>
            </a:r>
          </a:p>
        </p:txBody>
      </p:sp>
      <p:sp>
        <p:nvSpPr>
          <p:cNvPr id="209" name="Google Shape;118;g965585b2d4_4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 defTabSz="850391">
              <a:defRPr sz="4464"/>
            </a:lvl1pPr>
          </a:lstStyle>
          <a:p>
            <a:r>
              <a:t>LEAP reasons about causal structure</a:t>
            </a:r>
          </a:p>
        </p:txBody>
      </p:sp>
      <p:sp>
        <p:nvSpPr>
          <p:cNvPr id="210" name="Bareinboim and Pearl. PNAS. 2016."/>
          <p:cNvSpPr txBox="1"/>
          <p:nvPr/>
        </p:nvSpPr>
        <p:spPr>
          <a:xfrm>
            <a:off x="119096" y="6464113"/>
            <a:ext cx="3254475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600" u="sng">
                <a:solidFill>
                  <a:srgbClr val="FFFFFF"/>
                </a:solidFill>
              </a:defRPr>
            </a:pPr>
            <a:r>
              <a:t>Bareinboim</a:t>
            </a:r>
            <a:r>
              <a:rPr u="none"/>
              <a:t> and Pearl. PNAS. 2016.</a:t>
            </a:r>
          </a:p>
        </p:txBody>
      </p:sp>
      <p:sp>
        <p:nvSpPr>
          <p:cNvPr id="211" name="Google Shape;120;g965585b2d4_4_7"/>
          <p:cNvSpPr txBox="1">
            <a:spLocks noGrp="1"/>
          </p:cNvSpPr>
          <p:nvPr>
            <p:ph type="sldNum" sz="quarter" idx="2"/>
          </p:nvPr>
        </p:nvSpPr>
        <p:spPr>
          <a:xfrm>
            <a:off x="9485845" y="7296167"/>
            <a:ext cx="202035" cy="2878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225" tIns="45225" rIns="45225" bIns="45225"/>
          <a:lstStyle>
            <a:lvl1pPr algn="ctr">
              <a:lnSpc>
                <a:spcPct val="90000"/>
              </a:lnSpc>
              <a:defRPr sz="1400">
                <a:solidFill>
                  <a:srgbClr val="FEFCDD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121;g965585b2d4_4_7"/>
          <p:cNvSpPr txBox="1"/>
          <p:nvPr/>
        </p:nvSpPr>
        <p:spPr>
          <a:xfrm>
            <a:off x="11409044" y="6333133"/>
            <a:ext cx="731701" cy="36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sz="1300"/>
            </a:lvl1pPr>
          </a:lstStyle>
          <a:p>
            <a:r>
              <a:t>6</a:t>
            </a:r>
          </a:p>
        </p:txBody>
      </p:sp>
      <p:sp>
        <p:nvSpPr>
          <p:cNvPr id="214" name="Google Shape;118;g965585b2d4_4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 defTabSz="804672">
              <a:defRPr sz="4224"/>
            </a:lvl1pPr>
          </a:lstStyle>
          <a:p>
            <a:r>
              <a:t>Causality impacts both research and knowledge transfer</a:t>
            </a:r>
          </a:p>
        </p:txBody>
      </p:sp>
      <p:grpSp>
        <p:nvGrpSpPr>
          <p:cNvPr id="217" name="Group"/>
          <p:cNvGrpSpPr/>
          <p:nvPr/>
        </p:nvGrpSpPr>
        <p:grpSpPr>
          <a:xfrm>
            <a:off x="2451995" y="2105723"/>
            <a:ext cx="7288010" cy="3435752"/>
            <a:chOff x="0" y="0"/>
            <a:chExt cx="7288009" cy="3435750"/>
          </a:xfrm>
        </p:grpSpPr>
        <p:pic>
          <p:nvPicPr>
            <p:cNvPr id="215" name="Vision.png" descr="Vision.png"/>
            <p:cNvPicPr>
              <a:picLocks noChangeAspect="1"/>
            </p:cNvPicPr>
            <p:nvPr/>
          </p:nvPicPr>
          <p:blipFill>
            <a:blip r:embed="rId2"/>
            <a:srcRect l="48470" t="25002" r="30809" b="27855"/>
            <a:stretch>
              <a:fillRect/>
            </a:stretch>
          </p:blipFill>
          <p:spPr>
            <a:xfrm>
              <a:off x="0" y="0"/>
              <a:ext cx="2634765" cy="3435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Vision.png" descr="Vision.png"/>
            <p:cNvPicPr>
              <a:picLocks noChangeAspect="1"/>
            </p:cNvPicPr>
            <p:nvPr/>
          </p:nvPicPr>
          <p:blipFill>
            <a:blip r:embed="rId2"/>
            <a:srcRect l="75271" t="25002" r="936" b="27855"/>
            <a:stretch>
              <a:fillRect/>
            </a:stretch>
          </p:blipFill>
          <p:spPr>
            <a:xfrm>
              <a:off x="4262699" y="0"/>
              <a:ext cx="3025311" cy="3435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8" name="Google Shape;120;g965585b2d4_4_7"/>
          <p:cNvSpPr txBox="1">
            <a:spLocks noGrp="1"/>
          </p:cNvSpPr>
          <p:nvPr>
            <p:ph type="sldNum" sz="quarter" idx="2"/>
          </p:nvPr>
        </p:nvSpPr>
        <p:spPr>
          <a:xfrm>
            <a:off x="9485845" y="7296167"/>
            <a:ext cx="202035" cy="2878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225" tIns="45225" rIns="45225" bIns="45225"/>
          <a:lstStyle>
            <a:lvl1pPr algn="ctr">
              <a:lnSpc>
                <a:spcPct val="90000"/>
              </a:lnSpc>
              <a:defRPr sz="1400">
                <a:solidFill>
                  <a:srgbClr val="FEFCDD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"/>
          <p:cNvSpPr/>
          <p:nvPr/>
        </p:nvSpPr>
        <p:spPr>
          <a:xfrm>
            <a:off x="7073900" y="3949700"/>
            <a:ext cx="3574466" cy="704305"/>
          </a:xfrm>
          <a:prstGeom prst="roundRect">
            <a:avLst>
              <a:gd name="adj" fmla="val 0"/>
            </a:avLst>
          </a:prstGeom>
          <a:solidFill>
            <a:schemeClr val="accent4">
              <a:lumOff val="2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1" name="Blackbox"/>
          <p:cNvSpPr/>
          <p:nvPr/>
        </p:nvSpPr>
        <p:spPr>
          <a:xfrm>
            <a:off x="2138669" y="2922460"/>
            <a:ext cx="2703766" cy="101308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t>Blackbox</a:t>
            </a:r>
          </a:p>
        </p:txBody>
      </p:sp>
      <p:sp>
        <p:nvSpPr>
          <p:cNvPr id="222" name="X"/>
          <p:cNvSpPr txBox="1"/>
          <p:nvPr/>
        </p:nvSpPr>
        <p:spPr>
          <a:xfrm>
            <a:off x="859893" y="3231616"/>
            <a:ext cx="249883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X</a:t>
            </a:r>
          </a:p>
        </p:txBody>
      </p:sp>
      <p:sp>
        <p:nvSpPr>
          <p:cNvPr id="223" name="Y"/>
          <p:cNvSpPr txBox="1"/>
          <p:nvPr/>
        </p:nvSpPr>
        <p:spPr>
          <a:xfrm>
            <a:off x="5871328" y="3231616"/>
            <a:ext cx="249884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r>
              <a:t>Y</a:t>
            </a:r>
          </a:p>
        </p:txBody>
      </p:sp>
      <p:sp>
        <p:nvSpPr>
          <p:cNvPr id="224" name="Line"/>
          <p:cNvSpPr/>
          <p:nvPr/>
        </p:nvSpPr>
        <p:spPr>
          <a:xfrm>
            <a:off x="4791809" y="3429000"/>
            <a:ext cx="1047114" cy="0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1209053" y="3443803"/>
            <a:ext cx="929728" cy="17142"/>
          </a:xfrm>
          <a:prstGeom prst="line">
            <a:avLst/>
          </a:prstGeom>
          <a:ln w="63500">
            <a:solidFill>
              <a:srgbClr val="000000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Google Shape;9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 defTabSz="749808">
              <a:defRPr sz="4428"/>
            </a:lvl1pPr>
          </a:lstStyle>
          <a:p>
            <a:r>
              <a:t>What’s missing in machine learning?</a:t>
            </a:r>
          </a:p>
        </p:txBody>
      </p:sp>
      <p:sp>
        <p:nvSpPr>
          <p:cNvPr id="227" name="Google Shape;97;p25"/>
          <p:cNvSpPr txBox="1">
            <a:spLocks noGrp="1"/>
          </p:cNvSpPr>
          <p:nvPr>
            <p:ph type="sldNum" sz="quarter" idx="2"/>
          </p:nvPr>
        </p:nvSpPr>
        <p:spPr>
          <a:xfrm>
            <a:off x="67774" y="6460133"/>
            <a:ext cx="287371" cy="3679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28" name="Google Shape;96;p25"/>
          <p:cNvSpPr txBox="1">
            <a:spLocks noGrp="1"/>
          </p:cNvSpPr>
          <p:nvPr>
            <p:ph type="body" sz="quarter" idx="1"/>
          </p:nvPr>
        </p:nvSpPr>
        <p:spPr>
          <a:xfrm>
            <a:off x="7150104" y="2326359"/>
            <a:ext cx="4906559" cy="3172501"/>
          </a:xfrm>
          <a:prstGeom prst="rect">
            <a:avLst/>
          </a:prstGeom>
        </p:spPr>
        <p:txBody>
          <a:bodyPr/>
          <a:lstStyle/>
          <a:p>
            <a:pPr>
              <a:buFontTx/>
              <a:buAutoNum type="arabicPeriod"/>
            </a:pPr>
            <a:r>
              <a:t>Generalization </a:t>
            </a:r>
            <a:br/>
            <a:endParaRPr/>
          </a:p>
          <a:p>
            <a:pPr>
              <a:buFontTx/>
              <a:buAutoNum type="arabicPeriod"/>
            </a:pPr>
            <a:r>
              <a:t>Causal reasoning</a:t>
            </a:r>
            <a:br/>
            <a:endParaRPr/>
          </a:p>
          <a:p>
            <a:pPr>
              <a:buFontTx/>
              <a:buAutoNum type="arabicPeriod"/>
            </a:pPr>
            <a:r>
              <a:t>Interpretability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107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Helvetica Neue</vt:lpstr>
      <vt:lpstr>Times Roman</vt:lpstr>
      <vt:lpstr>Verdana</vt:lpstr>
      <vt:lpstr>Office Theme</vt:lpstr>
      <vt:lpstr>Data-Moderate Research</vt:lpstr>
      <vt:lpstr>Equations are often unknown</vt:lpstr>
      <vt:lpstr>What’s missing in machine learning?</vt:lpstr>
      <vt:lpstr>Neural synthesis drives ML generalization</vt:lpstr>
      <vt:lpstr>What’s missing in machine learning?</vt:lpstr>
      <vt:lpstr>Causal inference enables richer analysis</vt:lpstr>
      <vt:lpstr>LEAP reasons about causal structure</vt:lpstr>
      <vt:lpstr>Causality impacts both research and knowledge transfer</vt:lpstr>
      <vt:lpstr>What’s missing in machine learning?</vt:lpstr>
      <vt:lpstr>Learning governing equations from data</vt:lpstr>
      <vt:lpstr>Learning governing equations from data</vt:lpstr>
      <vt:lpstr>Learning governing equations from data</vt:lpstr>
      <vt:lpstr>LEAP will discover equations governing the biological pump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Data-Moderate Research</dc:title>
  <cp:lastModifiedBy>Marley D Bauce</cp:lastModifiedBy>
  <cp:revision>2</cp:revision>
  <dcterms:modified xsi:type="dcterms:W3CDTF">2020-09-17T22:53:55Z</dcterms:modified>
</cp:coreProperties>
</file>